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C7AE"/>
    <a:srgbClr val="3F3C2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C055D-A9EC-4B8D-ABE5-CF2F52A31506}" type="datetimeFigureOut">
              <a:rPr lang="en-AU" smtClean="0"/>
              <a:t>10/11/2022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7DAB6-5213-4F0C-B068-CA1F203734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5287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/>
              <a:t>So </a:t>
            </a:r>
            <a:r>
              <a:rPr lang="en-AU" baseline="0" dirty="0" err="1"/>
              <a:t>weve</a:t>
            </a:r>
            <a:r>
              <a:rPr lang="en-AU" baseline="0" dirty="0"/>
              <a:t> asked our </a:t>
            </a:r>
            <a:r>
              <a:rPr lang="en-AU" baseline="0" dirty="0" err="1"/>
              <a:t>uni</a:t>
            </a:r>
            <a:r>
              <a:rPr lang="en-AU" baseline="0" dirty="0"/>
              <a:t> leads to send through the issues </a:t>
            </a:r>
            <a:r>
              <a:rPr lang="en-AU" baseline="0" dirty="0" err="1"/>
              <a:t>theyre</a:t>
            </a:r>
            <a:r>
              <a:rPr lang="en-AU" baseline="0" dirty="0"/>
              <a:t> currently experiencing and what solutions they may be using to overcome their issues. </a:t>
            </a:r>
          </a:p>
          <a:p>
            <a:endParaRPr lang="en-AU" baseline="0" dirty="0"/>
          </a:p>
          <a:p>
            <a:r>
              <a:rPr lang="en-AU" baseline="0" dirty="0"/>
              <a:t>Noted issues are:</a:t>
            </a:r>
          </a:p>
          <a:p>
            <a:endParaRPr lang="en-AU" baseline="0" dirty="0"/>
          </a:p>
          <a:p>
            <a:r>
              <a:rPr lang="en-AU" baseline="0" dirty="0"/>
              <a:t>Any issues you are facing that isn’t covered here? Or any observations </a:t>
            </a:r>
          </a:p>
          <a:p>
            <a:r>
              <a:rPr lang="en-AU" baseline="0" dirty="0"/>
              <a:t>Are there any risks/issues to the stakeholders that were missing? IE reputational risk. Minimising access to troops to reduce risk of further COVID outbreaks??</a:t>
            </a:r>
          </a:p>
          <a:p>
            <a:endParaRPr lang="en-AU" baseline="0" dirty="0"/>
          </a:p>
          <a:p>
            <a:r>
              <a:rPr lang="en-AU" baseline="0" dirty="0"/>
              <a:t>Short of postponing the project which risks losing PHDs and key researchers resulting in further delays in re-hiring, we need to look for new sustainable solutions.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63415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/>
              <a:t>So </a:t>
            </a:r>
            <a:r>
              <a:rPr lang="en-AU" baseline="0" dirty="0" err="1"/>
              <a:t>weve</a:t>
            </a:r>
            <a:r>
              <a:rPr lang="en-AU" baseline="0" dirty="0"/>
              <a:t> asked our </a:t>
            </a:r>
            <a:r>
              <a:rPr lang="en-AU" baseline="0" dirty="0" err="1"/>
              <a:t>uni</a:t>
            </a:r>
            <a:r>
              <a:rPr lang="en-AU" baseline="0" dirty="0"/>
              <a:t> leads to send through the issues </a:t>
            </a:r>
            <a:r>
              <a:rPr lang="en-AU" baseline="0" dirty="0" err="1"/>
              <a:t>theyre</a:t>
            </a:r>
            <a:r>
              <a:rPr lang="en-AU" baseline="0" dirty="0"/>
              <a:t> currently experiencing and what solutions they may be using to overcome their issues. </a:t>
            </a:r>
          </a:p>
          <a:p>
            <a:endParaRPr lang="en-AU" baseline="0" dirty="0"/>
          </a:p>
          <a:p>
            <a:r>
              <a:rPr lang="en-AU" baseline="0" dirty="0"/>
              <a:t>Noted issues are:</a:t>
            </a:r>
          </a:p>
          <a:p>
            <a:endParaRPr lang="en-AU" baseline="0" dirty="0"/>
          </a:p>
          <a:p>
            <a:r>
              <a:rPr lang="en-AU" baseline="0" dirty="0"/>
              <a:t>Any issues you are facing that isn’t covered here? Or any observations </a:t>
            </a:r>
          </a:p>
          <a:p>
            <a:r>
              <a:rPr lang="en-AU" baseline="0" dirty="0"/>
              <a:t>Are there any risks/issues to the stakeholders that were missing? IE reputational risk. Minimising access to troops to reduce risk of further COVID outbreaks??</a:t>
            </a:r>
          </a:p>
          <a:p>
            <a:endParaRPr lang="en-AU" baseline="0" dirty="0"/>
          </a:p>
          <a:p>
            <a:r>
              <a:rPr lang="en-AU" baseline="0" dirty="0"/>
              <a:t>Short of postponing the project which risks losing PHDs and key researchers resulting in further delays in re-hiring, we need to look for new sustainable solutions.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08820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/>
              <a:t>So </a:t>
            </a:r>
            <a:r>
              <a:rPr lang="en-AU" baseline="0" dirty="0" err="1"/>
              <a:t>weve</a:t>
            </a:r>
            <a:r>
              <a:rPr lang="en-AU" baseline="0" dirty="0"/>
              <a:t> asked our </a:t>
            </a:r>
            <a:r>
              <a:rPr lang="en-AU" baseline="0" dirty="0" err="1"/>
              <a:t>uni</a:t>
            </a:r>
            <a:r>
              <a:rPr lang="en-AU" baseline="0" dirty="0"/>
              <a:t> leads to send through the issues </a:t>
            </a:r>
            <a:r>
              <a:rPr lang="en-AU" baseline="0" dirty="0" err="1"/>
              <a:t>theyre</a:t>
            </a:r>
            <a:r>
              <a:rPr lang="en-AU" baseline="0" dirty="0"/>
              <a:t> currently experiencing and what solutions they may be using to overcome their issues. </a:t>
            </a:r>
          </a:p>
          <a:p>
            <a:endParaRPr lang="en-AU" baseline="0" dirty="0"/>
          </a:p>
          <a:p>
            <a:r>
              <a:rPr lang="en-AU" baseline="0" dirty="0"/>
              <a:t>Noted issues are:</a:t>
            </a:r>
          </a:p>
          <a:p>
            <a:endParaRPr lang="en-AU" baseline="0" dirty="0"/>
          </a:p>
          <a:p>
            <a:r>
              <a:rPr lang="en-AU" baseline="0" dirty="0"/>
              <a:t>Any issues you are facing that isn’t covered here? Or any observations </a:t>
            </a:r>
          </a:p>
          <a:p>
            <a:r>
              <a:rPr lang="en-AU" baseline="0" dirty="0"/>
              <a:t>Are there any risks/issues to the stakeholders that were missing? IE reputational risk. Minimising access to troops to reduce risk of further COVID outbreaks??</a:t>
            </a:r>
          </a:p>
          <a:p>
            <a:endParaRPr lang="en-AU" baseline="0" dirty="0"/>
          </a:p>
          <a:p>
            <a:r>
              <a:rPr lang="en-AU" baseline="0" dirty="0"/>
              <a:t>Short of postponing the project which risks losing PHDs and key researchers resulting in further delays in re-hiring, we need to look for new sustainable solutions.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83522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10/11/2022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282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10/11/2022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5183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10/11/2022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0655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1 Officia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08032" y="1806683"/>
            <a:ext cx="7774617" cy="4465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08025" y="1181100"/>
            <a:ext cx="7774624" cy="62558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</a:defRPr>
            </a:lvl1pPr>
            <a:lvl5pPr>
              <a:defRPr/>
            </a:lvl5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250" b="0" i="0" u="none" strike="noStrike" kern="1200" cap="none" spc="0" normalizeH="0" baseline="0" noProof="0" dirty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PowerPoint Section Heading</a:t>
            </a:r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324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10/11/2022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235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10/11/2022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831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10/11/2022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238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10/11/2022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5297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10/11/2022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661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10/11/2022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840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10/11/2022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764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10/11/2022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251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3DFFF-1788-42AB-AE55-80B044579CA5}" type="datetimeFigureOut">
              <a:rPr lang="en-AU" smtClean="0"/>
              <a:t>10/11/2022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279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09336"/>
            <a:ext cx="9144000" cy="54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17" y="6189828"/>
            <a:ext cx="9068583" cy="3189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6764" y="6441420"/>
            <a:ext cx="1577686" cy="4165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5417" y="6529001"/>
            <a:ext cx="3064403" cy="270916"/>
            <a:chOff x="75417" y="6562253"/>
            <a:chExt cx="3064403" cy="2709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17" y="6562253"/>
              <a:ext cx="2158736" cy="2466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1084" y="6680927"/>
              <a:ext cx="2158736" cy="15224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41315" y="782035"/>
            <a:ext cx="3270479" cy="387820"/>
            <a:chOff x="-1" y="827755"/>
            <a:chExt cx="3411796" cy="387820"/>
          </a:xfrm>
          <a:solidFill>
            <a:schemeClr val="accent1">
              <a:lumMod val="50000"/>
            </a:schemeClr>
          </a:solidFill>
        </p:grpSpPr>
        <p:sp>
          <p:nvSpPr>
            <p:cNvPr id="14" name="Flowchart: Data 13"/>
            <p:cNvSpPr/>
            <p:nvPr/>
          </p:nvSpPr>
          <p:spPr>
            <a:xfrm>
              <a:off x="688259" y="827755"/>
              <a:ext cx="2723536" cy="387820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1" y="827756"/>
              <a:ext cx="1632155" cy="3878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8459" y="1382050"/>
            <a:ext cx="669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2000" b="1" dirty="0">
                <a:latin typeface="Georgia" panose="02040502050405020303" pitchFamily="18" charset="0"/>
              </a:rPr>
              <a:t>Partners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471" y="1748513"/>
            <a:ext cx="887252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University of Canberra (Keegan, Rattray, Martin, Flood, Pyne, Periard, Summers)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DSTG (Crone, Temby) and Australian Army (MAJ Emma Williams, LTCOL Jacqueline Costello)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459" y="4755251"/>
            <a:ext cx="669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2000" b="1" dirty="0">
                <a:latin typeface="Georgia" panose="02040502050405020303" pitchFamily="18" charset="0"/>
              </a:rPr>
              <a:t>Product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9933" y="5123214"/>
            <a:ext cx="7748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Acute Readiness Monitoring Scale (ARMS)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8 x published papers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New / novel research capability – team, equipment, collaborations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459" y="2670750"/>
            <a:ext cx="669950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2000" b="1" dirty="0">
                <a:latin typeface="Georgia" panose="02040502050405020303" pitchFamily="18" charset="0"/>
              </a:rPr>
              <a:t>Purpose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1472" y="3106096"/>
            <a:ext cx="8662978" cy="1431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Understanding individual resilience specific to Australian Army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Expanding knowledge of how physiology affects cognitive performance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Understand impacts of acute conditions on cognitive performance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Develop fit-for-purpose tool for monitoring individual acute resilience = </a:t>
            </a:r>
            <a:r>
              <a:rPr lang="en-AU" i="1" dirty="0">
                <a:latin typeface="Arial" panose="020B0604020202020204" pitchFamily="34" charset="0"/>
                <a:cs typeface="Arial" panose="020B0604020202020204" pitchFamily="34" charset="0"/>
              </a:rPr>
              <a:t>readiness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1471" y="787723"/>
            <a:ext cx="2971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Description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60204" y="833443"/>
            <a:ext cx="687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Project: Readiness and Resilience</a:t>
            </a:r>
          </a:p>
        </p:txBody>
      </p:sp>
      <p:sp>
        <p:nvSpPr>
          <p:cNvPr id="27" name="Text Placeholder 10"/>
          <p:cNvSpPr txBox="1">
            <a:spLocks/>
          </p:cNvSpPr>
          <p:nvPr/>
        </p:nvSpPr>
        <p:spPr>
          <a:xfrm>
            <a:off x="1705866" y="245285"/>
            <a:ext cx="5926309" cy="788650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dirty="0">
                <a:solidFill>
                  <a:schemeClr val="bg1"/>
                </a:solidFill>
                <a:effectLst>
                  <a:outerShdw blurRad="292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Human Performance Projects</a:t>
            </a:r>
          </a:p>
        </p:txBody>
      </p:sp>
    </p:spTree>
    <p:extLst>
      <p:ext uri="{BB962C8B-B14F-4D97-AF65-F5344CB8AC3E}">
        <p14:creationId xmlns:p14="http://schemas.microsoft.com/office/powerpoint/2010/main" val="376492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09336"/>
            <a:ext cx="9144000" cy="54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900"/>
              </a:spcBef>
            </a:pP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b="1" dirty="0">
                <a:solidFill>
                  <a:schemeClr val="bg1"/>
                </a:solidFill>
              </a:rPr>
              <a:t>Main issues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17" y="6276918"/>
            <a:ext cx="9068583" cy="3189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6764" y="6441420"/>
            <a:ext cx="1577686" cy="4165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5417" y="6529001"/>
            <a:ext cx="3064403" cy="270916"/>
            <a:chOff x="75417" y="6562253"/>
            <a:chExt cx="3064403" cy="2709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17" y="6562253"/>
              <a:ext cx="2158736" cy="2466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1084" y="6680927"/>
              <a:ext cx="2158736" cy="15224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41315" y="782035"/>
            <a:ext cx="3270479" cy="387820"/>
            <a:chOff x="-1" y="827755"/>
            <a:chExt cx="3411796" cy="387820"/>
          </a:xfrm>
          <a:solidFill>
            <a:schemeClr val="accent1">
              <a:lumMod val="75000"/>
            </a:schemeClr>
          </a:solidFill>
        </p:grpSpPr>
        <p:sp>
          <p:nvSpPr>
            <p:cNvPr id="14" name="Flowchart: Data 13"/>
            <p:cNvSpPr/>
            <p:nvPr/>
          </p:nvSpPr>
          <p:spPr>
            <a:xfrm>
              <a:off x="688259" y="827755"/>
              <a:ext cx="2723536" cy="387820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1" y="827756"/>
              <a:ext cx="1632155" cy="3878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41315" y="1243129"/>
            <a:ext cx="669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latin typeface="Georgia" panose="02040502050405020303" pitchFamily="18" charset="0"/>
              </a:rPr>
              <a:t>What we have learnt so far?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315" y="1729414"/>
            <a:ext cx="7147759" cy="216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5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 self-report ‘readiness’ scale – developed in ADF – that responds to sleep deprivation, accompanies/predicts drops in cognitive performance, and reflects changes in cortisol</a:t>
            </a:r>
          </a:p>
          <a:p>
            <a:pPr marL="285750" indent="-285750">
              <a:lnSpc>
                <a:spcPct val="95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Understanding of acute impacts of diverse factors on acute cognitive performance – spanning nutrition, fatigue, altitude, heat/cold. </a:t>
            </a:r>
          </a:p>
          <a:p>
            <a:pPr marL="285750" indent="-285750">
              <a:lnSpc>
                <a:spcPct val="95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‘Printer ink’ conceptual model for managing acute mental fatigue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1315" y="3950198"/>
            <a:ext cx="669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AU" sz="2000" b="1" dirty="0">
                <a:latin typeface="Georgia" panose="02040502050405020303" pitchFamily="18" charset="0"/>
              </a:rPr>
              <a:t>What does that mean for ADF capabilities?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1315" y="4316725"/>
            <a:ext cx="7574041" cy="2922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5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Augment existing approaches for monitoring 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individual readiness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within ADF units to inform individual training and development</a:t>
            </a:r>
            <a:endParaRPr lang="en-AU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5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Aligned with 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Army’s HPMS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plans by providing low-tech tool to support longitudinal assessment and tracking of individual readiness</a:t>
            </a:r>
          </a:p>
          <a:p>
            <a:pPr marL="285750" indent="-285750">
              <a:lnSpc>
                <a:spcPct val="95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Enhanced understanding of </a:t>
            </a:r>
            <a:r>
              <a:rPr lang="en-AU" b="1" i="1" dirty="0">
                <a:latin typeface="Arial" panose="020B0604020202020204" pitchFamily="34" charset="0"/>
                <a:cs typeface="Arial" panose="020B0604020202020204" pitchFamily="34" charset="0"/>
              </a:rPr>
              <a:t>training modifications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and supplementation for optimising ‘effortful’ tasks – both physical</a:t>
            </a:r>
            <a:r>
              <a:rPr lang="en-A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and cognitively demanding</a:t>
            </a:r>
          </a:p>
          <a:p>
            <a:pPr marL="285750" indent="-285750">
              <a:lnSpc>
                <a:spcPct val="95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5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1471" y="787723"/>
            <a:ext cx="2971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 to Impact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60204" y="833443"/>
            <a:ext cx="687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Project: Readiness and Resilience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05866" y="245285"/>
            <a:ext cx="5926309" cy="788650"/>
          </a:xfrm>
          <a:noFill/>
          <a:ln w="3175"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AU" dirty="0">
                <a:solidFill>
                  <a:schemeClr val="bg1"/>
                </a:solidFill>
                <a:effectLst>
                  <a:outerShdw blurRad="292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Human Performance Projects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039F88-B8EE-48C6-A4E3-F9E19D813A60}"/>
              </a:ext>
            </a:extLst>
          </p:cNvPr>
          <p:cNvGrpSpPr/>
          <p:nvPr/>
        </p:nvGrpSpPr>
        <p:grpSpPr>
          <a:xfrm>
            <a:off x="7186313" y="1924087"/>
            <a:ext cx="1918587" cy="728681"/>
            <a:chOff x="6254370" y="5132188"/>
            <a:chExt cx="2831371" cy="111110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345BB62-455D-4521-8873-D91F6B7C96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8992" r="65751"/>
            <a:stretch/>
          </p:blipFill>
          <p:spPr>
            <a:xfrm>
              <a:off x="7199791" y="5132188"/>
              <a:ext cx="1862740" cy="111110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756284E-F7F0-477C-93D8-25167EB115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1250" t="20000" r="25277" b="15000"/>
            <a:stretch/>
          </p:blipFill>
          <p:spPr>
            <a:xfrm>
              <a:off x="6254370" y="5143472"/>
              <a:ext cx="935796" cy="10902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D22E0F5-2A10-477D-B25A-F02BB6C7F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99791" y="5139487"/>
              <a:ext cx="1885950" cy="1076325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12C0E28-D7A9-4669-917C-DAFE61DB6E94}"/>
              </a:ext>
            </a:extLst>
          </p:cNvPr>
          <p:cNvGrpSpPr/>
          <p:nvPr/>
        </p:nvGrpSpPr>
        <p:grpSpPr>
          <a:xfrm>
            <a:off x="7434790" y="2832552"/>
            <a:ext cx="1429638" cy="1345707"/>
            <a:chOff x="1469026" y="3249710"/>
            <a:chExt cx="1800000" cy="180000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F56970C-0FAE-4EB1-A3BA-C95B6CE2DEB7}"/>
                </a:ext>
              </a:extLst>
            </p:cNvPr>
            <p:cNvGrpSpPr/>
            <p:nvPr/>
          </p:nvGrpSpPr>
          <p:grpSpPr>
            <a:xfrm>
              <a:off x="1676917" y="3434961"/>
              <a:ext cx="1384217" cy="1445683"/>
              <a:chOff x="377866" y="3219018"/>
              <a:chExt cx="1645227" cy="1678179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382E9643-3FCC-4CAD-9C5F-A1BF44374557}"/>
                  </a:ext>
                </a:extLst>
              </p:cNvPr>
              <p:cNvGrpSpPr/>
              <p:nvPr/>
            </p:nvGrpSpPr>
            <p:grpSpPr>
              <a:xfrm>
                <a:off x="377866" y="3219018"/>
                <a:ext cx="1645227" cy="1678179"/>
                <a:chOff x="5257799" y="2406013"/>
                <a:chExt cx="1645227" cy="1678179"/>
              </a:xfrm>
            </p:grpSpPr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10A4ED0B-3B82-4661-A9EA-57B3A18D44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>
                  <a:clrChange>
                    <a:clrFrom>
                      <a:srgbClr val="CEC9CB"/>
                    </a:clrFrom>
                    <a:clrTo>
                      <a:srgbClr val="CEC9CB">
                        <a:alpha val="0"/>
                      </a:srgbClr>
                    </a:clrTo>
                  </a:clrChange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artisticPhotocopy/>
                          </a14:imgEffect>
                        </a14:imgLayer>
                      </a14:imgProps>
                    </a:ext>
                  </a:extLst>
                </a:blip>
                <a:srcRect l="24817" r="26164"/>
                <a:stretch/>
              </p:blipFill>
              <p:spPr>
                <a:xfrm>
                  <a:off x="5257799" y="2406013"/>
                  <a:ext cx="1645227" cy="1678179"/>
                </a:xfrm>
                <a:prstGeom prst="rect">
                  <a:avLst/>
                </a:prstGeom>
              </p:spPr>
            </p:pic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9E86F2FF-A179-4305-A13D-A9766E1D5F6B}"/>
                    </a:ext>
                  </a:extLst>
                </p:cNvPr>
                <p:cNvSpPr/>
                <p:nvPr/>
              </p:nvSpPr>
              <p:spPr>
                <a:xfrm>
                  <a:off x="5979380" y="2548393"/>
                  <a:ext cx="367747" cy="32004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:endParaRPr lang="en-GB" sz="3200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A1A33FDC-E22B-4A69-A959-47DAC1991F29}"/>
                    </a:ext>
                  </a:extLst>
                </p:cNvPr>
                <p:cNvSpPr/>
                <p:nvPr/>
              </p:nvSpPr>
              <p:spPr>
                <a:xfrm>
                  <a:off x="5581153" y="3144740"/>
                  <a:ext cx="131860" cy="130533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:endParaRPr lang="en-GB" sz="3200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68554AE-EF32-4B77-B26D-FD5A904EF8D0}"/>
                    </a:ext>
                  </a:extLst>
                </p:cNvPr>
                <p:cNvSpPr/>
                <p:nvPr/>
              </p:nvSpPr>
              <p:spPr>
                <a:xfrm>
                  <a:off x="6411401" y="3142751"/>
                  <a:ext cx="131860" cy="130533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:endParaRPr lang="en-GB" sz="3200"/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B239ADA-A15B-4DF6-9E7B-22080BF30F34}"/>
                  </a:ext>
                </a:extLst>
              </p:cNvPr>
              <p:cNvSpPr/>
              <p:nvPr/>
            </p:nvSpPr>
            <p:spPr>
              <a:xfrm>
                <a:off x="677509" y="4491097"/>
                <a:ext cx="100800" cy="29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900"/>
                  </a:spcBef>
                </a:pPr>
                <a:endParaRPr lang="en-GB" sz="32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FA6D7A1-A2C2-4A42-9686-1F4E2C8C01FD}"/>
                  </a:ext>
                </a:extLst>
              </p:cNvPr>
              <p:cNvSpPr/>
              <p:nvPr/>
            </p:nvSpPr>
            <p:spPr>
              <a:xfrm>
                <a:off x="991731" y="4491097"/>
                <a:ext cx="100800" cy="298800"/>
              </a:xfrm>
              <a:prstGeom prst="rect">
                <a:avLst/>
              </a:prstGeom>
              <a:solidFill>
                <a:srgbClr val="0F00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900"/>
                  </a:spcBef>
                </a:pPr>
                <a:endParaRPr lang="en-GB" sz="320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4356FE0-D8EA-4739-B494-AD8B45B42F89}"/>
                  </a:ext>
                </a:extLst>
              </p:cNvPr>
              <p:cNvSpPr/>
              <p:nvPr/>
            </p:nvSpPr>
            <p:spPr>
              <a:xfrm>
                <a:off x="1291272" y="4492722"/>
                <a:ext cx="100800" cy="2988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900"/>
                  </a:spcBef>
                </a:pPr>
                <a:endParaRPr lang="en-GB" sz="320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6542011-B9A9-4D04-9B86-397C3B8073F8}"/>
                  </a:ext>
                </a:extLst>
              </p:cNvPr>
              <p:cNvSpPr/>
              <p:nvPr/>
            </p:nvSpPr>
            <p:spPr>
              <a:xfrm>
                <a:off x="1595410" y="4491097"/>
                <a:ext cx="100800" cy="2988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900"/>
                  </a:spcBef>
                </a:pPr>
                <a:endParaRPr lang="en-GB" sz="3200"/>
              </a:p>
            </p:txBody>
          </p: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320CB3E-5F8E-4E8C-96CB-BE4DDB944000}"/>
                </a:ext>
              </a:extLst>
            </p:cNvPr>
            <p:cNvSpPr/>
            <p:nvPr/>
          </p:nvSpPr>
          <p:spPr>
            <a:xfrm>
              <a:off x="1469026" y="3249710"/>
              <a:ext cx="1800000" cy="1800000"/>
            </a:xfrm>
            <a:prstGeom prst="ellipse">
              <a:avLst/>
            </a:prstGeom>
            <a:noFill/>
            <a:ln w="69850">
              <a:solidFill>
                <a:srgbClr val="84C8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900"/>
                </a:spcBef>
              </a:pPr>
              <a:endParaRPr lang="en-AU" sz="200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65F972D-1B41-4397-AA3F-EFE440CB5872}"/>
              </a:ext>
            </a:extLst>
          </p:cNvPr>
          <p:cNvGrpSpPr/>
          <p:nvPr/>
        </p:nvGrpSpPr>
        <p:grpSpPr>
          <a:xfrm>
            <a:off x="7356764" y="4420043"/>
            <a:ext cx="1577686" cy="1470632"/>
            <a:chOff x="7122464" y="4289815"/>
            <a:chExt cx="1903362" cy="180000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75A6893-CEB7-4D70-802D-98A33FD8E33C}"/>
                </a:ext>
              </a:extLst>
            </p:cNvPr>
            <p:cNvGrpSpPr/>
            <p:nvPr/>
          </p:nvGrpSpPr>
          <p:grpSpPr>
            <a:xfrm>
              <a:off x="7122464" y="4612192"/>
              <a:ext cx="1794125" cy="1397367"/>
              <a:chOff x="366087" y="1049482"/>
              <a:chExt cx="2360126" cy="1713200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855BB0C2-F5CE-4FB9-BE73-136F8DC4F7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artisticPhotocopy/>
                        </a14:imgEffect>
                      </a14:imgLayer>
                    </a14:imgProps>
                  </a:ext>
                </a:extLst>
              </a:blip>
              <a:srcRect l="32727"/>
              <a:stretch/>
            </p:blipFill>
            <p:spPr>
              <a:xfrm>
                <a:off x="696190" y="1049482"/>
                <a:ext cx="2030023" cy="1664710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AFFA5420-B8C2-4305-B96D-BD0E0442FB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artisticPhotocopy/>
                        </a14:imgEffect>
                      </a14:imgLayer>
                    </a14:imgProps>
                  </a:ext>
                </a:extLst>
              </a:blip>
              <a:srcRect l="94950" t="36411"/>
              <a:stretch/>
            </p:blipFill>
            <p:spPr>
              <a:xfrm>
                <a:off x="627248" y="1655618"/>
                <a:ext cx="152400" cy="1058574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08EC563C-4E2D-42FC-B23F-B6899526A1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artisticPhotocopy/>
                        </a14:imgEffect>
                      </a14:imgLayer>
                    </a14:imgProps>
                  </a:ext>
                </a:extLst>
              </a:blip>
              <a:srcRect l="94950" t="36411"/>
              <a:stretch/>
            </p:blipFill>
            <p:spPr>
              <a:xfrm>
                <a:off x="782781" y="1704108"/>
                <a:ext cx="152400" cy="1058574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2BE80519-57A7-42CC-B094-2456633B0B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artisticPhotocopy/>
                        </a14:imgEffect>
                      </a14:imgLayer>
                    </a14:imgProps>
                  </a:ext>
                </a:extLst>
              </a:blip>
              <a:srcRect l="94950" t="36411"/>
              <a:stretch/>
            </p:blipFill>
            <p:spPr>
              <a:xfrm rot="5400000">
                <a:off x="629564" y="1877051"/>
                <a:ext cx="197427" cy="724381"/>
              </a:xfrm>
              <a:prstGeom prst="rect">
                <a:avLst/>
              </a:prstGeom>
            </p:spPr>
          </p:pic>
        </p:grp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79C970A-4906-4B80-8A82-C67812380952}"/>
                </a:ext>
              </a:extLst>
            </p:cNvPr>
            <p:cNvSpPr/>
            <p:nvPr/>
          </p:nvSpPr>
          <p:spPr>
            <a:xfrm>
              <a:off x="7225826" y="4289815"/>
              <a:ext cx="1800000" cy="1800000"/>
            </a:xfrm>
            <a:prstGeom prst="ellipse">
              <a:avLst/>
            </a:prstGeom>
            <a:noFill/>
            <a:ln w="69850">
              <a:solidFill>
                <a:srgbClr val="84C8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900"/>
                </a:spcBef>
              </a:pPr>
              <a:endParaRPr lang="en-AU" sz="200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050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09336"/>
            <a:ext cx="9144000" cy="54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1396" y="1181100"/>
            <a:ext cx="7774624" cy="625582"/>
          </a:xfrm>
        </p:spPr>
        <p:txBody>
          <a:bodyPr/>
          <a:lstStyle/>
          <a:p>
            <a:r>
              <a:rPr lang="en-AU" b="1" dirty="0">
                <a:solidFill>
                  <a:schemeClr val="bg1"/>
                </a:solidFill>
              </a:rPr>
              <a:t>Main issues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17" y="6189828"/>
            <a:ext cx="9068583" cy="3189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6347" y="6441420"/>
            <a:ext cx="1577686" cy="4165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5417" y="6529001"/>
            <a:ext cx="3064403" cy="270916"/>
            <a:chOff x="75417" y="6562253"/>
            <a:chExt cx="3064403" cy="2709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17" y="6562253"/>
              <a:ext cx="2158736" cy="2466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1084" y="6680927"/>
              <a:ext cx="2158736" cy="15224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32262" y="782035"/>
            <a:ext cx="3270479" cy="387820"/>
            <a:chOff x="-1" y="827755"/>
            <a:chExt cx="3411796" cy="387820"/>
          </a:xfrm>
          <a:solidFill>
            <a:schemeClr val="accent6">
              <a:lumMod val="75000"/>
            </a:schemeClr>
          </a:solidFill>
        </p:grpSpPr>
        <p:sp>
          <p:nvSpPr>
            <p:cNvPr id="14" name="Flowchart: Data 13"/>
            <p:cNvSpPr/>
            <p:nvPr/>
          </p:nvSpPr>
          <p:spPr>
            <a:xfrm>
              <a:off x="688259" y="827755"/>
              <a:ext cx="2723536" cy="387820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1" y="827756"/>
              <a:ext cx="1632155" cy="3878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62001" y="787723"/>
            <a:ext cx="2971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Science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50734" y="833443"/>
            <a:ext cx="687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Project: Readiness and Resilience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96396" y="245285"/>
            <a:ext cx="5926309" cy="788650"/>
          </a:xfrm>
          <a:noFill/>
          <a:ln w="3175"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AU" dirty="0">
                <a:solidFill>
                  <a:schemeClr val="bg1"/>
                </a:solidFill>
                <a:effectLst>
                  <a:outerShdw blurRad="292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Human Performance Projects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2F3656-53C9-4379-AA94-6C8C197731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8527" y="2459492"/>
            <a:ext cx="204788" cy="1857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4BECF4-9F4D-4C02-9552-A0BF69D858F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0044" y="4127865"/>
            <a:ext cx="284575" cy="2581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D74247-2A44-4E9A-AE08-5DA2C4C4DFE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9187" y="4119156"/>
            <a:ext cx="284575" cy="2581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D35331-69CD-442B-8DAA-4DCECE26005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1819" y="4453461"/>
            <a:ext cx="210021" cy="2462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969FA3-239D-42B1-A21F-81047A13A2E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7442" y="2988408"/>
            <a:ext cx="210021" cy="2462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5C7581-E5C7-4DA7-9129-9DF9F19EE0DB}"/>
              </a:ext>
            </a:extLst>
          </p:cNvPr>
          <p:cNvSpPr txBox="1"/>
          <p:nvPr/>
        </p:nvSpPr>
        <p:spPr>
          <a:xfrm>
            <a:off x="1620567" y="2419465"/>
            <a:ext cx="168576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AU" sz="105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SR: </a:t>
            </a:r>
            <a:r>
              <a:rPr lang="en-AU" sz="10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strain, cold and altitude affect complex more than simple cognitive tasks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55782C-B179-4AF9-AC00-36A1C2E63D0A}"/>
              </a:ext>
            </a:extLst>
          </p:cNvPr>
          <p:cNvSpPr txBox="1"/>
          <p:nvPr/>
        </p:nvSpPr>
        <p:spPr>
          <a:xfrm>
            <a:off x="1620567" y="1643166"/>
            <a:ext cx="168576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r>
              <a:rPr lang="en-AU" sz="105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SR: </a:t>
            </a:r>
            <a:r>
              <a:rPr lang="en-AU" sz="10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Fitness and nutrition help mitigate fatigue effects on cognition – protein may be key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F0074C-80D8-41C1-906B-307A02532C5E}"/>
              </a:ext>
            </a:extLst>
          </p:cNvPr>
          <p:cNvSpPr txBox="1"/>
          <p:nvPr/>
        </p:nvSpPr>
        <p:spPr>
          <a:xfrm>
            <a:off x="1607941" y="4339814"/>
            <a:ext cx="168576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AU" sz="105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NR: </a:t>
            </a:r>
            <a:r>
              <a:rPr lang="en-AU" sz="10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replicate the subjective stress when studying cognition under stress.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583420-BCD0-4CBD-85B0-94A2452261DD}"/>
              </a:ext>
            </a:extLst>
          </p:cNvPr>
          <p:cNvSpPr txBox="1"/>
          <p:nvPr/>
        </p:nvSpPr>
        <p:spPr>
          <a:xfrm>
            <a:off x="3390043" y="2815955"/>
            <a:ext cx="1761376" cy="11072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A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CF: </a:t>
            </a:r>
            <a:r>
              <a:rPr lang="en-A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 control conceptualised as pool of tightly connected resources that underpins regulation of physical and mental effort.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5E52DA-91B6-405A-A7F6-8EE5E35CF1FD}"/>
              </a:ext>
            </a:extLst>
          </p:cNvPr>
          <p:cNvSpPr txBox="1"/>
          <p:nvPr/>
        </p:nvSpPr>
        <p:spPr>
          <a:xfrm>
            <a:off x="3402356" y="1648969"/>
            <a:ext cx="1761376" cy="11072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AU" sz="105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EM: </a:t>
            </a:r>
            <a:r>
              <a:rPr lang="en-AU" sz="10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4-weeks moderate physical training mitigates impact of cognitively fatiguing task on physical performance, compared to non-training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BDC6EE-ACFD-4BE4-94AB-CC09E188AE30}"/>
              </a:ext>
            </a:extLst>
          </p:cNvPr>
          <p:cNvSpPr txBox="1"/>
          <p:nvPr/>
        </p:nvSpPr>
        <p:spPr>
          <a:xfrm>
            <a:off x="5180456" y="2258720"/>
            <a:ext cx="1761376" cy="12087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AU" sz="105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EM: </a:t>
            </a:r>
            <a:r>
              <a:rPr lang="en-AU" sz="10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Physical, cognitive and fear-based challenges acutely detrimental to cognitive performance. Workload and stress perceptions predicted impact of challenge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C53656-978D-429E-A0A2-74017CA197B1}"/>
              </a:ext>
            </a:extLst>
          </p:cNvPr>
          <p:cNvSpPr txBox="1"/>
          <p:nvPr/>
        </p:nvSpPr>
        <p:spPr>
          <a:xfrm>
            <a:off x="3428525" y="4012110"/>
            <a:ext cx="2570799" cy="10482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AU" sz="105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EM: </a:t>
            </a:r>
            <a:r>
              <a:rPr lang="en-AU" sz="10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psychometric measures of </a:t>
            </a:r>
            <a:r>
              <a:rPr lang="en-A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resilience </a:t>
            </a:r>
            <a:r>
              <a:rPr lang="en-AU" sz="10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readiness developed and empirically supported; can supplement existing readiness and trait-based assessments</a:t>
            </a:r>
          </a:p>
          <a:p>
            <a:r>
              <a:rPr lang="en-AU" sz="10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9A4C37-D365-410A-99B6-563A4C83A163}"/>
              </a:ext>
            </a:extLst>
          </p:cNvPr>
          <p:cNvSpPr txBox="1"/>
          <p:nvPr/>
        </p:nvSpPr>
        <p:spPr>
          <a:xfrm>
            <a:off x="6076899" y="4003057"/>
            <a:ext cx="1761376" cy="10482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AU" sz="105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EM: </a:t>
            </a:r>
            <a:r>
              <a:rPr lang="en-AU" sz="10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 readiness ratings respond to sleep deprivation, accompany detriments in cognitive perf. and reflect cortisol changes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2C35C4-CD69-4078-BB36-D0E66C601D3C}"/>
              </a:ext>
            </a:extLst>
          </p:cNvPr>
          <p:cNvSpPr txBox="1"/>
          <p:nvPr/>
        </p:nvSpPr>
        <p:spPr>
          <a:xfrm>
            <a:off x="7915849" y="4000862"/>
            <a:ext cx="1160301" cy="10482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AU" sz="105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IMP: </a:t>
            </a:r>
            <a:r>
              <a:rPr lang="en-AU" sz="105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Optimising implementation of the new readiness scale for daily monitoring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55BE56E-3045-4442-B262-A0190B42F87A}"/>
              </a:ext>
            </a:extLst>
          </p:cNvPr>
          <p:cNvSpPr txBox="1"/>
          <p:nvPr/>
        </p:nvSpPr>
        <p:spPr>
          <a:xfrm>
            <a:off x="6988010" y="2828025"/>
            <a:ext cx="1160301" cy="11072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AU" sz="1050" b="1" dirty="0">
                <a:latin typeface="Arial" panose="020B0604020202020204" pitchFamily="34" charset="0"/>
                <a:cs typeface="Arial" panose="020B0604020202020204" pitchFamily="34" charset="0"/>
              </a:rPr>
              <a:t>EM: </a:t>
            </a:r>
            <a:r>
              <a:rPr lang="en-AU" sz="1050" dirty="0">
                <a:latin typeface="Arial" panose="020B0604020202020204" pitchFamily="34" charset="0"/>
                <a:cs typeface="Arial" panose="020B0604020202020204" pitchFamily="34" charset="0"/>
              </a:rPr>
              <a:t>Individual characteristics as predictors of cognitive resilience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996404A-1BEC-491B-B49F-1EFFBEA14063}"/>
              </a:ext>
            </a:extLst>
          </p:cNvPr>
          <p:cNvSpPr txBox="1"/>
          <p:nvPr/>
        </p:nvSpPr>
        <p:spPr>
          <a:xfrm>
            <a:off x="6994047" y="1658600"/>
            <a:ext cx="1145020" cy="11072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AU" sz="1050" b="1" dirty="0">
                <a:latin typeface="Arial" panose="020B0604020202020204" pitchFamily="34" charset="0"/>
                <a:cs typeface="Arial" panose="020B0604020202020204" pitchFamily="34" charset="0"/>
              </a:rPr>
              <a:t>EM: </a:t>
            </a:r>
            <a:r>
              <a:rPr lang="en-AU" sz="1050" dirty="0">
                <a:latin typeface="Arial" panose="020B0604020202020204" pitchFamily="34" charset="0"/>
                <a:cs typeface="Arial" panose="020B0604020202020204" pitchFamily="34" charset="0"/>
              </a:rPr>
              <a:t>Physiological monitoring as indicators of cognitive performance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C1D7A64-3C70-4E73-B405-1E45400F1E8B}"/>
              </a:ext>
            </a:extLst>
          </p:cNvPr>
          <p:cNvSpPr txBox="1"/>
          <p:nvPr/>
        </p:nvSpPr>
        <p:spPr>
          <a:xfrm>
            <a:off x="936356" y="1407096"/>
            <a:ext cx="1432988" cy="173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AU" sz="1050" b="1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A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A89E18F-CAF4-44D6-9317-A605428896D8}"/>
              </a:ext>
            </a:extLst>
          </p:cNvPr>
          <p:cNvSpPr txBox="1"/>
          <p:nvPr/>
        </p:nvSpPr>
        <p:spPr>
          <a:xfrm>
            <a:off x="2403227" y="1402004"/>
            <a:ext cx="1432988" cy="1825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AU" sz="1050" b="1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n-A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5C9B357-115B-4B36-8C0C-E217DDBCFCEF}"/>
              </a:ext>
            </a:extLst>
          </p:cNvPr>
          <p:cNvSpPr txBox="1"/>
          <p:nvPr/>
        </p:nvSpPr>
        <p:spPr>
          <a:xfrm>
            <a:off x="3865009" y="1400647"/>
            <a:ext cx="1432988" cy="1825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AU" sz="1050" b="1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A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AA7A401-9185-48A8-B407-DF101E4A125D}"/>
              </a:ext>
            </a:extLst>
          </p:cNvPr>
          <p:cNvSpPr txBox="1"/>
          <p:nvPr/>
        </p:nvSpPr>
        <p:spPr>
          <a:xfrm>
            <a:off x="5325940" y="1407597"/>
            <a:ext cx="1432988" cy="1755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AU" sz="1050" b="1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A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627D4D-0F3B-4586-A35D-FBEE38ADDA7B}"/>
              </a:ext>
            </a:extLst>
          </p:cNvPr>
          <p:cNvSpPr txBox="1"/>
          <p:nvPr/>
        </p:nvSpPr>
        <p:spPr>
          <a:xfrm>
            <a:off x="6792797" y="1399794"/>
            <a:ext cx="1432988" cy="1825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AU" sz="1050" b="1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en-A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73164F0-99E4-4044-9E75-27C758874290}"/>
              </a:ext>
            </a:extLst>
          </p:cNvPr>
          <p:cNvSpPr txBox="1"/>
          <p:nvPr/>
        </p:nvSpPr>
        <p:spPr>
          <a:xfrm>
            <a:off x="8255855" y="1399794"/>
            <a:ext cx="811242" cy="1825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AU" sz="1050" b="1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en-A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195A20D-ED9B-41D8-99E9-FDF2C90745AA}"/>
              </a:ext>
            </a:extLst>
          </p:cNvPr>
          <p:cNvSpPr txBox="1"/>
          <p:nvPr/>
        </p:nvSpPr>
        <p:spPr>
          <a:xfrm>
            <a:off x="720022" y="1643009"/>
            <a:ext cx="870605" cy="11228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AU" sz="800" b="1" dirty="0">
                <a:latin typeface="Arial" panose="020B0604020202020204" pitchFamily="34" charset="0"/>
                <a:cs typeface="Arial" panose="020B0604020202020204" pitchFamily="34" charset="0"/>
              </a:rPr>
              <a:t>Physiology and cognitive performance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7B9CCA8-8ECA-4A7E-9E9E-6B8A792FC385}"/>
              </a:ext>
            </a:extLst>
          </p:cNvPr>
          <p:cNvSpPr txBox="1"/>
          <p:nvPr/>
        </p:nvSpPr>
        <p:spPr>
          <a:xfrm>
            <a:off x="711770" y="2828025"/>
            <a:ext cx="870605" cy="11228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AU" sz="800" b="1" dirty="0">
                <a:latin typeface="Arial" panose="020B0604020202020204" pitchFamily="34" charset="0"/>
                <a:cs typeface="Arial" panose="020B0604020202020204" pitchFamily="34" charset="0"/>
              </a:rPr>
              <a:t>Psycho-physiological influences on performance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72C8EDA-21BF-4EE3-94BB-F4EA61EB3EB5}"/>
              </a:ext>
            </a:extLst>
          </p:cNvPr>
          <p:cNvSpPr txBox="1"/>
          <p:nvPr/>
        </p:nvSpPr>
        <p:spPr>
          <a:xfrm>
            <a:off x="720021" y="4000862"/>
            <a:ext cx="870605" cy="11228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AU" sz="800" b="1" dirty="0">
                <a:latin typeface="Arial" panose="020B0604020202020204" pitchFamily="34" charset="0"/>
                <a:cs typeface="Arial" panose="020B0604020202020204" pitchFamily="34" charset="0"/>
              </a:rPr>
              <a:t>Psychological influences on performance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0F6548C-28A0-4A45-B974-19F70A4FD2B7}"/>
              </a:ext>
            </a:extLst>
          </p:cNvPr>
          <p:cNvGrpSpPr/>
          <p:nvPr/>
        </p:nvGrpSpPr>
        <p:grpSpPr>
          <a:xfrm>
            <a:off x="67656" y="3028116"/>
            <a:ext cx="659008" cy="625582"/>
            <a:chOff x="1469026" y="3249710"/>
            <a:chExt cx="1800000" cy="180000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85EC98D-FE4A-4A45-95B5-4768285B6DD9}"/>
                </a:ext>
              </a:extLst>
            </p:cNvPr>
            <p:cNvGrpSpPr/>
            <p:nvPr/>
          </p:nvGrpSpPr>
          <p:grpSpPr>
            <a:xfrm>
              <a:off x="1676917" y="3434961"/>
              <a:ext cx="1384217" cy="1445683"/>
              <a:chOff x="377866" y="3219018"/>
              <a:chExt cx="1645227" cy="1678179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0E107C04-F38F-4BFC-8076-3C6FDAA88F56}"/>
                  </a:ext>
                </a:extLst>
              </p:cNvPr>
              <p:cNvGrpSpPr/>
              <p:nvPr/>
            </p:nvGrpSpPr>
            <p:grpSpPr>
              <a:xfrm>
                <a:off x="377866" y="3219018"/>
                <a:ext cx="1645227" cy="1678179"/>
                <a:chOff x="5257799" y="2406013"/>
                <a:chExt cx="1645227" cy="1678179"/>
              </a:xfrm>
            </p:grpSpPr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A1509243-6F25-48D6-9185-99DB5FB670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>
                  <a:clrChange>
                    <a:clrFrom>
                      <a:srgbClr val="CEC9CB"/>
                    </a:clrFrom>
                    <a:clrTo>
                      <a:srgbClr val="CEC9CB">
                        <a:alpha val="0"/>
                      </a:srgbClr>
                    </a:clrTo>
                  </a:clrChange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artisticPhotocopy/>
                          </a14:imgEffect>
                        </a14:imgLayer>
                      </a14:imgProps>
                    </a:ext>
                  </a:extLst>
                </a:blip>
                <a:srcRect l="24817" r="26164"/>
                <a:stretch/>
              </p:blipFill>
              <p:spPr>
                <a:xfrm>
                  <a:off x="5257799" y="2406013"/>
                  <a:ext cx="1645227" cy="1678179"/>
                </a:xfrm>
                <a:prstGeom prst="rect">
                  <a:avLst/>
                </a:prstGeom>
              </p:spPr>
            </p:pic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5F4CF017-4116-4CB0-A04B-B2E0D4A92C13}"/>
                    </a:ext>
                  </a:extLst>
                </p:cNvPr>
                <p:cNvSpPr/>
                <p:nvPr/>
              </p:nvSpPr>
              <p:spPr>
                <a:xfrm>
                  <a:off x="5979380" y="2548393"/>
                  <a:ext cx="367747" cy="32004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:endParaRPr lang="en-GB" sz="3200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45E0BACF-D9D0-4B57-A72C-467303C223FB}"/>
                    </a:ext>
                  </a:extLst>
                </p:cNvPr>
                <p:cNvSpPr/>
                <p:nvPr/>
              </p:nvSpPr>
              <p:spPr>
                <a:xfrm>
                  <a:off x="5581153" y="3144740"/>
                  <a:ext cx="131860" cy="130533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:endParaRPr lang="en-GB" sz="3200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91B9AFAB-5DB2-480A-BB23-2A3EFB63765C}"/>
                    </a:ext>
                  </a:extLst>
                </p:cNvPr>
                <p:cNvSpPr/>
                <p:nvPr/>
              </p:nvSpPr>
              <p:spPr>
                <a:xfrm>
                  <a:off x="6411401" y="3142751"/>
                  <a:ext cx="131860" cy="130533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:endParaRPr lang="en-GB" sz="3200"/>
                </a:p>
              </p:txBody>
            </p:sp>
          </p:grp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FDEAF60-CF5E-4C89-BFDE-3A51342A3E50}"/>
                  </a:ext>
                </a:extLst>
              </p:cNvPr>
              <p:cNvSpPr/>
              <p:nvPr/>
            </p:nvSpPr>
            <p:spPr>
              <a:xfrm>
                <a:off x="677509" y="4491097"/>
                <a:ext cx="100800" cy="298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900"/>
                  </a:spcBef>
                </a:pPr>
                <a:endParaRPr lang="en-GB" sz="320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DB3A0B6-8DE9-4D0A-919B-E0F0EFB3BBA2}"/>
                  </a:ext>
                </a:extLst>
              </p:cNvPr>
              <p:cNvSpPr/>
              <p:nvPr/>
            </p:nvSpPr>
            <p:spPr>
              <a:xfrm>
                <a:off x="991731" y="4491097"/>
                <a:ext cx="100800" cy="298800"/>
              </a:xfrm>
              <a:prstGeom prst="rect">
                <a:avLst/>
              </a:prstGeom>
              <a:solidFill>
                <a:srgbClr val="0F00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900"/>
                  </a:spcBef>
                </a:pPr>
                <a:endParaRPr lang="en-GB" sz="320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4DBCEF5-86C0-4356-9E10-18BC585D5C0B}"/>
                  </a:ext>
                </a:extLst>
              </p:cNvPr>
              <p:cNvSpPr/>
              <p:nvPr/>
            </p:nvSpPr>
            <p:spPr>
              <a:xfrm>
                <a:off x="1291272" y="4492722"/>
                <a:ext cx="100800" cy="2988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900"/>
                  </a:spcBef>
                </a:pPr>
                <a:endParaRPr lang="en-GB" sz="320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DF225AF-67B3-4EEB-915A-5385A26724F4}"/>
                  </a:ext>
                </a:extLst>
              </p:cNvPr>
              <p:cNvSpPr/>
              <p:nvPr/>
            </p:nvSpPr>
            <p:spPr>
              <a:xfrm>
                <a:off x="1595410" y="4491097"/>
                <a:ext cx="100800" cy="2988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900"/>
                  </a:spcBef>
                </a:pPr>
                <a:endParaRPr lang="en-GB" sz="3200"/>
              </a:p>
            </p:txBody>
          </p:sp>
        </p:grp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9D61A2A-3C2F-4A42-9CF3-7914AB57BACD}"/>
                </a:ext>
              </a:extLst>
            </p:cNvPr>
            <p:cNvSpPr/>
            <p:nvPr/>
          </p:nvSpPr>
          <p:spPr>
            <a:xfrm>
              <a:off x="1469026" y="3249710"/>
              <a:ext cx="1800000" cy="1800000"/>
            </a:xfrm>
            <a:prstGeom prst="ellipse">
              <a:avLst/>
            </a:prstGeom>
            <a:noFill/>
            <a:ln w="69850">
              <a:solidFill>
                <a:srgbClr val="84C8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900"/>
                </a:spcBef>
              </a:pPr>
              <a:endParaRPr lang="en-AU" sz="200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85540EB-A343-45B8-A638-D17F5465DF81}"/>
              </a:ext>
            </a:extLst>
          </p:cNvPr>
          <p:cNvGrpSpPr/>
          <p:nvPr/>
        </p:nvGrpSpPr>
        <p:grpSpPr>
          <a:xfrm>
            <a:off x="35795" y="1914605"/>
            <a:ext cx="720008" cy="625582"/>
            <a:chOff x="7122464" y="4289815"/>
            <a:chExt cx="1903362" cy="180000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BC88764-2298-4FA2-8A38-589F8E1D2C56}"/>
                </a:ext>
              </a:extLst>
            </p:cNvPr>
            <p:cNvGrpSpPr/>
            <p:nvPr/>
          </p:nvGrpSpPr>
          <p:grpSpPr>
            <a:xfrm>
              <a:off x="7122464" y="4612192"/>
              <a:ext cx="1794125" cy="1397367"/>
              <a:chOff x="366087" y="1049482"/>
              <a:chExt cx="2360126" cy="1713200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74A43447-0DEF-423B-A389-C4ABA0A8A3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artisticPhotocopy/>
                        </a14:imgEffect>
                      </a14:imgLayer>
                    </a14:imgProps>
                  </a:ext>
                </a:extLst>
              </a:blip>
              <a:srcRect l="32727"/>
              <a:stretch/>
            </p:blipFill>
            <p:spPr>
              <a:xfrm>
                <a:off x="696190" y="1049482"/>
                <a:ext cx="2030023" cy="1664710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0ADF86DF-D15C-49C4-B197-3288743A40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artisticPhotocopy/>
                        </a14:imgEffect>
                      </a14:imgLayer>
                    </a14:imgProps>
                  </a:ext>
                </a:extLst>
              </a:blip>
              <a:srcRect l="94950" t="36411"/>
              <a:stretch/>
            </p:blipFill>
            <p:spPr>
              <a:xfrm>
                <a:off x="627248" y="1655618"/>
                <a:ext cx="152400" cy="1058574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468A9A74-1066-4684-A615-43E84F4C51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artisticPhotocopy/>
                        </a14:imgEffect>
                      </a14:imgLayer>
                    </a14:imgProps>
                  </a:ext>
                </a:extLst>
              </a:blip>
              <a:srcRect l="94950" t="36411"/>
              <a:stretch/>
            </p:blipFill>
            <p:spPr>
              <a:xfrm>
                <a:off x="782781" y="1704108"/>
                <a:ext cx="152400" cy="1058574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7CC1EF9B-4B5B-4663-9111-F35D1C0D80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artisticPhotocopy/>
                        </a14:imgEffect>
                      </a14:imgLayer>
                    </a14:imgProps>
                  </a:ext>
                </a:extLst>
              </a:blip>
              <a:srcRect l="94950" t="36411"/>
              <a:stretch/>
            </p:blipFill>
            <p:spPr>
              <a:xfrm rot="5400000">
                <a:off x="629564" y="1877051"/>
                <a:ext cx="197427" cy="724381"/>
              </a:xfrm>
              <a:prstGeom prst="rect">
                <a:avLst/>
              </a:prstGeom>
            </p:spPr>
          </p:pic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7E5A05A-BAC4-4120-B762-CC49CAB5D56F}"/>
                </a:ext>
              </a:extLst>
            </p:cNvPr>
            <p:cNvSpPr/>
            <p:nvPr/>
          </p:nvSpPr>
          <p:spPr>
            <a:xfrm>
              <a:off x="7225826" y="4289815"/>
              <a:ext cx="1800000" cy="1800000"/>
            </a:xfrm>
            <a:prstGeom prst="ellipse">
              <a:avLst/>
            </a:prstGeom>
            <a:noFill/>
            <a:ln w="69850">
              <a:solidFill>
                <a:srgbClr val="84C8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900"/>
                </a:spcBef>
              </a:pPr>
              <a:endParaRPr lang="en-AU" sz="200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7B5F2482-EE26-4BCF-82B9-A44C310D3D7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1250" t="20000" r="25277" b="15000"/>
          <a:stretch/>
        </p:blipFill>
        <p:spPr>
          <a:xfrm>
            <a:off x="109337" y="4180893"/>
            <a:ext cx="582895" cy="657221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F705832D-E2A3-4B82-BC96-854B34A30F32}"/>
              </a:ext>
            </a:extLst>
          </p:cNvPr>
          <p:cNvSpPr txBox="1"/>
          <p:nvPr/>
        </p:nvSpPr>
        <p:spPr>
          <a:xfrm>
            <a:off x="5721356" y="5232322"/>
            <a:ext cx="3461850" cy="10482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AU" sz="10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- published / accepted in peer reviewed journals</a:t>
            </a:r>
            <a:endParaRPr lang="en-AU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 – submitted to peer reviewed journal</a:t>
            </a:r>
            <a:endParaRPr lang="en-AU" sz="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050" dirty="0">
                <a:latin typeface="Arial" panose="020B0604020202020204" pitchFamily="34" charset="0"/>
                <a:cs typeface="Arial" panose="020B0604020202020204" pitchFamily="34" charset="0"/>
              </a:rPr>
              <a:t>Black: In progress / being analysed</a:t>
            </a:r>
            <a:endParaRPr lang="en-AU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05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Purple: Proposed / in planning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705832D-E2A3-4B82-BC96-854B34A30F32}"/>
              </a:ext>
            </a:extLst>
          </p:cNvPr>
          <p:cNvSpPr txBox="1"/>
          <p:nvPr/>
        </p:nvSpPr>
        <p:spPr>
          <a:xfrm>
            <a:off x="808881" y="5268019"/>
            <a:ext cx="3461850" cy="10482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endParaRPr lang="en-AU" sz="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050" dirty="0">
                <a:latin typeface="Arial" panose="020B0604020202020204" pitchFamily="34" charset="0"/>
                <a:cs typeface="Arial" panose="020B0604020202020204" pitchFamily="34" charset="0"/>
              </a:rPr>
              <a:t>SR: Systematic Review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NR: Narrative Review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EM: EMpirical Study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CF: Conceptual Framework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IMP: Implementation</a:t>
            </a:r>
          </a:p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933521-4493-6EEA-8CAC-1D4E37E38B2D}"/>
              </a:ext>
            </a:extLst>
          </p:cNvPr>
          <p:cNvSpPr txBox="1"/>
          <p:nvPr/>
        </p:nvSpPr>
        <p:spPr>
          <a:xfrm>
            <a:off x="8184857" y="1934750"/>
            <a:ext cx="923348" cy="1610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AU" sz="1050" b="1" i="1" dirty="0">
                <a:latin typeface="Arial" panose="020B0604020202020204" pitchFamily="34" charset="0"/>
                <a:cs typeface="Arial" panose="020B0604020202020204" pitchFamily="34" charset="0"/>
              </a:rPr>
              <a:t>EM: </a:t>
            </a:r>
            <a:r>
              <a:rPr lang="en-AU" sz="1050" i="1" dirty="0">
                <a:latin typeface="Arial" panose="020B0604020202020204" pitchFamily="34" charset="0"/>
                <a:cs typeface="Arial" panose="020B0604020202020204" pitchFamily="34" charset="0"/>
              </a:rPr>
              <a:t>Concurrent physical and cognitive training to promote cognitive benefits </a:t>
            </a:r>
          </a:p>
        </p:txBody>
      </p:sp>
    </p:spTree>
    <p:extLst>
      <p:ext uri="{BB962C8B-B14F-4D97-AF65-F5344CB8AC3E}">
        <p14:creationId xmlns:p14="http://schemas.microsoft.com/office/powerpoint/2010/main" val="1932311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14AEEE53A3F049974517B9355CC820" ma:contentTypeVersion="14" ma:contentTypeDescription="Create a new document." ma:contentTypeScope="" ma:versionID="98e0b0cef126b55e7554bb9caa54e8c3">
  <xsd:schema xmlns:xsd="http://www.w3.org/2001/XMLSchema" xmlns:xs="http://www.w3.org/2001/XMLSchema" xmlns:p="http://schemas.microsoft.com/office/2006/metadata/properties" xmlns:ns3="2a1a8053-0eb1-4a87-9bad-0255dcf6637d" xmlns:ns4="b5a88729-3aa9-408f-87e4-a38488871677" targetNamespace="http://schemas.microsoft.com/office/2006/metadata/properties" ma:root="true" ma:fieldsID="2eb2a5a82e8650a3da13b784393f3769" ns3:_="" ns4:_="">
    <xsd:import namespace="2a1a8053-0eb1-4a87-9bad-0255dcf6637d"/>
    <xsd:import namespace="b5a88729-3aa9-408f-87e4-a3848887167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a8053-0eb1-4a87-9bad-0255dcf6637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a88729-3aa9-408f-87e4-a384888716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7313EA-1074-463F-A763-C922A37149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1a8053-0eb1-4a87-9bad-0255dcf6637d"/>
    <ds:schemaRef ds:uri="b5a88729-3aa9-408f-87e4-a384888716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1279BD-0E95-47B2-B6E7-82D99B0C97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527DF3-F234-45DB-84AD-43D717209148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b5a88729-3aa9-408f-87e4-a38488871677"/>
    <ds:schemaRef ds:uri="2a1a8053-0eb1-4a87-9bad-0255dcf6637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3206</TotalTime>
  <Words>819</Words>
  <Application>Microsoft Office PowerPoint</Application>
  <PresentationFormat>On-screen Show (4:3)</PresentationFormat>
  <Paragraphs>95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</vt:vector>
  </TitlesOfParts>
  <Company>Defence Science and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Headley, Lisa</dc:creator>
  <cp:lastModifiedBy>Richard.Keegan</cp:lastModifiedBy>
  <cp:revision>51</cp:revision>
  <dcterms:created xsi:type="dcterms:W3CDTF">2020-10-20T23:56:55Z</dcterms:created>
  <dcterms:modified xsi:type="dcterms:W3CDTF">2022-11-09T21:40:31Z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BW3799956</vt:lpwstr>
  </property>
  <property fmtid="{D5CDD505-2E9C-101B-9397-08002B2CF9AE}" pid="4" name="Objective-Title">
    <vt:lpwstr>Template V1_UC_Cog_Resil_and_Readiness_Monitoring</vt:lpwstr>
  </property>
  <property fmtid="{D5CDD505-2E9C-101B-9397-08002B2CF9AE}" pid="5" name="Objective-Comment">
    <vt:lpwstr/>
  </property>
  <property fmtid="{D5CDD505-2E9C-101B-9397-08002B2CF9AE}" pid="6" name="Objective-CreationStamp">
    <vt:filetime>2022-11-15T00:02:43Z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2022-11-15T00:02:43Z</vt:filetime>
  </property>
  <property fmtid="{D5CDD505-2E9C-101B-9397-08002B2CF9AE}" pid="10" name="Objective-ModificationStamp">
    <vt:filetime>2022-11-15T00:02:46Z</vt:filetime>
  </property>
  <property fmtid="{D5CDD505-2E9C-101B-9397-08002B2CF9AE}" pid="11" name="Objective-Owner">
    <vt:lpwstr>Headley, Lisa MRS (DST Group)</vt:lpwstr>
  </property>
  <property fmtid="{D5CDD505-2E9C-101B-9397-08002B2CF9AE}" pid="12" name="Objective-Path">
    <vt:lpwstr>Objective Global Folder - PROD:Defence Business Units:Defence Science and Technology Group:LD : DSTG Land Division:10 MSTC Human Systems Performance:RL HSP:Strategy:Human Performance AMLE:HPRnet:03. Program:Symposium:2022:Day 1 pressos:</vt:lpwstr>
  </property>
  <property fmtid="{D5CDD505-2E9C-101B-9397-08002B2CF9AE}" pid="13" name="Objective-Parent">
    <vt:lpwstr>Day 1 pressos</vt:lpwstr>
  </property>
  <property fmtid="{D5CDD505-2E9C-101B-9397-08002B2CF9AE}" pid="14" name="Objective-State">
    <vt:lpwstr>Published</vt:lpwstr>
  </property>
  <property fmtid="{D5CDD505-2E9C-101B-9397-08002B2CF9AE}" pid="15" name="Objective-Version">
    <vt:lpwstr>1.0</vt:lpwstr>
  </property>
  <property fmtid="{D5CDD505-2E9C-101B-9397-08002B2CF9AE}" pid="16" name="Objective-VersionNumber">
    <vt:i4>1</vt:i4>
  </property>
  <property fmtid="{D5CDD505-2E9C-101B-9397-08002B2CF9AE}" pid="17" name="Objective-VersionComment">
    <vt:lpwstr>First version</vt:lpwstr>
  </property>
  <property fmtid="{D5CDD505-2E9C-101B-9397-08002B2CF9AE}" pid="18" name="Objective-FileNumber">
    <vt:lpwstr/>
  </property>
  <property fmtid="{D5CDD505-2E9C-101B-9397-08002B2CF9AE}" pid="19" name="Objective-Classification">
    <vt:lpwstr>[Inherited - Unclassified]</vt:lpwstr>
  </property>
  <property fmtid="{D5CDD505-2E9C-101B-9397-08002B2CF9AE}" pid="20" name="Objective-Caveats">
    <vt:lpwstr/>
  </property>
  <property fmtid="{D5CDD505-2E9C-101B-9397-08002B2CF9AE}" pid="21" name="Objective-Document Type [system]">
    <vt:lpwstr/>
  </property>
  <property fmtid="{D5CDD505-2E9C-101B-9397-08002B2CF9AE}" pid="22" name="MSIP_Label_bf6fef03-d487-4433-8e43-6b81c0a1b7be_Enabled">
    <vt:lpwstr>true</vt:lpwstr>
  </property>
  <property fmtid="{D5CDD505-2E9C-101B-9397-08002B2CF9AE}" pid="23" name="MSIP_Label_bf6fef03-d487-4433-8e43-6b81c0a1b7be_SetDate">
    <vt:lpwstr>2022-11-08T03:06:10Z</vt:lpwstr>
  </property>
  <property fmtid="{D5CDD505-2E9C-101B-9397-08002B2CF9AE}" pid="24" name="MSIP_Label_bf6fef03-d487-4433-8e43-6b81c0a1b7be_Method">
    <vt:lpwstr>Standard</vt:lpwstr>
  </property>
  <property fmtid="{D5CDD505-2E9C-101B-9397-08002B2CF9AE}" pid="25" name="MSIP_Label_bf6fef03-d487-4433-8e43-6b81c0a1b7be_Name">
    <vt:lpwstr>Unclassified</vt:lpwstr>
  </property>
  <property fmtid="{D5CDD505-2E9C-101B-9397-08002B2CF9AE}" pid="26" name="MSIP_Label_bf6fef03-d487-4433-8e43-6b81c0a1b7be_SiteId">
    <vt:lpwstr>1daf5147-a543-4707-a2fb-2acf0b2a3936</vt:lpwstr>
  </property>
  <property fmtid="{D5CDD505-2E9C-101B-9397-08002B2CF9AE}" pid="27" name="MSIP_Label_bf6fef03-d487-4433-8e43-6b81c0a1b7be_ActionId">
    <vt:lpwstr>6a79b30f-702d-4135-a149-9d662b3aaa6e</vt:lpwstr>
  </property>
  <property fmtid="{D5CDD505-2E9C-101B-9397-08002B2CF9AE}" pid="28" name="MSIP_Label_bf6fef03-d487-4433-8e43-6b81c0a1b7be_ContentBits">
    <vt:lpwstr>0</vt:lpwstr>
  </property>
  <property fmtid="{D5CDD505-2E9C-101B-9397-08002B2CF9AE}" pid="29" name="ContentTypeId">
    <vt:lpwstr>0x0101008614AEEE53A3F049974517B9355CC820</vt:lpwstr>
  </property>
  <property fmtid="{D5CDD505-2E9C-101B-9397-08002B2CF9AE}" pid="30" name="Objective-Reason for Security Classification Change [system]">
    <vt:lpwstr/>
  </property>
</Properties>
</file>